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notesSlides/notesSlide1.xml" ContentType="application/vnd.openxmlformats-officedocument.presentationml.notesSlide+xml"/>
  <Override PartName="/ppt/media/image2.jpeg" ContentType="image/jpeg"/>
  <Override PartName="/ppt/notesSlides/notesSlide2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7E6"/>
          </a:solidFill>
        </a:fill>
      </a:tcStyle>
    </a:wholeTbl>
    <a:band2H>
      <a:tcTxStyle b="def" i="def"/>
      <a:tcStyle>
        <a:tcBdr/>
        <a:fill>
          <a:solidFill>
            <a:srgbClr val="E7ECF3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E2CD"/>
          </a:solidFill>
        </a:fill>
      </a:tcStyle>
    </a:wholeTbl>
    <a:band2H>
      <a:tcTxStyle b="def" i="def"/>
      <a:tcStyle>
        <a:tcBdr/>
        <a:fill>
          <a:solidFill>
            <a:srgbClr val="ED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CCCC"/>
          </a:solidFill>
        </a:fill>
      </a:tcStyle>
    </a:wholeTbl>
    <a:band2H>
      <a:tcTxStyle b="def" i="def"/>
      <a:tcStyle>
        <a:tcBdr/>
        <a:fill>
          <a:solidFill>
            <a:srgbClr val="EE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9" name="Shape 1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Arial"/>
      </a:defRPr>
    </a:lvl1pPr>
    <a:lvl2pPr indent="228600" latinLnBrk="0">
      <a:defRPr sz="1200">
        <a:latin typeface="+mj-lt"/>
        <a:ea typeface="+mj-ea"/>
        <a:cs typeface="+mj-cs"/>
        <a:sym typeface="Arial"/>
      </a:defRPr>
    </a:lvl2pPr>
    <a:lvl3pPr indent="457200" latinLnBrk="0">
      <a:defRPr sz="1200">
        <a:latin typeface="+mj-lt"/>
        <a:ea typeface="+mj-ea"/>
        <a:cs typeface="+mj-cs"/>
        <a:sym typeface="Arial"/>
      </a:defRPr>
    </a:lvl3pPr>
    <a:lvl4pPr indent="685800" latinLnBrk="0">
      <a:defRPr sz="1200">
        <a:latin typeface="+mj-lt"/>
        <a:ea typeface="+mj-ea"/>
        <a:cs typeface="+mj-cs"/>
        <a:sym typeface="Arial"/>
      </a:defRPr>
    </a:lvl4pPr>
    <a:lvl5pPr indent="914400" latinLnBrk="0">
      <a:defRPr sz="1200">
        <a:latin typeface="+mj-lt"/>
        <a:ea typeface="+mj-ea"/>
        <a:cs typeface="+mj-cs"/>
        <a:sym typeface="Arial"/>
      </a:defRPr>
    </a:lvl5pPr>
    <a:lvl6pPr indent="1143000" latinLnBrk="0">
      <a:defRPr sz="1200">
        <a:latin typeface="+mj-lt"/>
        <a:ea typeface="+mj-ea"/>
        <a:cs typeface="+mj-cs"/>
        <a:sym typeface="Arial"/>
      </a:defRPr>
    </a:lvl6pPr>
    <a:lvl7pPr indent="1371600" latinLnBrk="0">
      <a:defRPr sz="1200">
        <a:latin typeface="+mj-lt"/>
        <a:ea typeface="+mj-ea"/>
        <a:cs typeface="+mj-cs"/>
        <a:sym typeface="Arial"/>
      </a:defRPr>
    </a:lvl7pPr>
    <a:lvl8pPr indent="1600200" latinLnBrk="0">
      <a:defRPr sz="1200">
        <a:latin typeface="+mj-lt"/>
        <a:ea typeface="+mj-ea"/>
        <a:cs typeface="+mj-cs"/>
        <a:sym typeface="Arial"/>
      </a:defRPr>
    </a:lvl8pPr>
    <a:lvl9pPr indent="18288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5" name="Shape 1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/>
            </a:pPr>
          </a:p>
          <a:p>
            <a:pPr>
              <a:defRPr sz="1100"/>
            </a:pPr>
            <a:r>
              <a:t>Among other </a:t>
            </a:r>
            <a:r>
              <a:rPr>
                <a:solidFill>
                  <a:srgbClr val="FF0000"/>
                </a:solidFill>
              </a:rPr>
              <a:t>bold moves</a:t>
            </a:r>
            <a:r>
              <a:t>, in less than four months I:</a:t>
            </a:r>
          </a:p>
          <a:p>
            <a:pPr marL="457200" indent="-228600">
              <a:buSzPct val="100000"/>
              <a:buChar char="-"/>
              <a:defRPr sz="1100"/>
            </a:pPr>
            <a:r>
              <a:t>built my blog, </a:t>
            </a:r>
          </a:p>
          <a:p>
            <a:pPr marL="457200" indent="-228600">
              <a:buSzPct val="100000"/>
              <a:buChar char="-"/>
              <a:defRPr sz="1100"/>
            </a:pPr>
            <a:r>
              <a:t>joined the R-Ladies Global community as one of the organisers for the Buenos Aires chapter, and </a:t>
            </a:r>
          </a:p>
          <a:p>
            <a:pPr marL="457200" indent="-228600">
              <a:buSzPct val="100000"/>
              <a:buChar char="-"/>
              <a:defRPr sz="1100"/>
            </a:pPr>
            <a:r>
              <a:t>I got accepted to join the out-of-this-world NASA Datanaut Program a few days ago. </a:t>
            </a:r>
          </a:p>
          <a:p>
            <a:pPr>
              <a:defRPr sz="1100"/>
            </a:pPr>
          </a:p>
          <a:p>
            <a:pPr>
              <a:defRPr sz="1100"/>
            </a:pPr>
            <a:r>
              <a:t>I even answered a few Stack Overflow questions!</a:t>
            </a:r>
          </a:p>
          <a:p>
            <a:pPr>
              <a:defRPr sz="1100"/>
            </a:pPr>
          </a:p>
          <a:p>
            <a:pPr>
              <a:defRPr sz="1100"/>
            </a:pPr>
            <a:r>
              <a:t>In this short period of time I have </a:t>
            </a:r>
            <a:r>
              <a:rPr>
                <a:solidFill>
                  <a:srgbClr val="FF0000"/>
                </a:solidFill>
              </a:rPr>
              <a:t>exposed myself </a:t>
            </a:r>
            <a:r>
              <a:t>more than ever, but I feel this is what I am supposed to be doing. This makes me really really happy.</a:t>
            </a:r>
          </a:p>
          <a:p>
            <a:pPr>
              <a:defRPr sz="1100"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2" name="Shape 22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/>
            </a:pPr>
            <a:br/>
            <a:br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8"/>
          <p:cNvSpPr/>
          <p:nvPr/>
        </p:nvSpPr>
        <p:spPr>
          <a:xfrm flipH="1">
            <a:off x="8575067" y="4574175"/>
            <a:ext cx="569400" cy="56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5" name="Shape 10"/>
          <p:cNvSpPr/>
          <p:nvPr/>
        </p:nvSpPr>
        <p:spPr>
          <a:xfrm>
            <a:off x="655199" y="2856150"/>
            <a:ext cx="54301" cy="1191901"/>
          </a:xfrm>
          <a:prstGeom prst="rect">
            <a:avLst/>
          </a:prstGeom>
          <a:solidFill>
            <a:srgbClr val="562457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88398A"/>
                </a:solidFill>
              </a:defRPr>
            </a:pPr>
          </a:p>
        </p:txBody>
      </p:sp>
      <p:sp>
        <p:nvSpPr>
          <p:cNvPr id="16" name="Title Text"/>
          <p:cNvSpPr txBox="1"/>
          <p:nvPr>
            <p:ph type="title"/>
          </p:nvPr>
        </p:nvSpPr>
        <p:spPr>
          <a:xfrm>
            <a:off x="762000" y="2851324"/>
            <a:ext cx="5412300" cy="1159800"/>
          </a:xfrm>
          <a:prstGeom prst="rect">
            <a:avLst/>
          </a:prstGeom>
        </p:spPr>
        <p:txBody>
          <a:bodyPr anchor="ctr">
            <a:normAutofit fontScale="100000" lnSpcReduction="0"/>
          </a:bodyPr>
          <a:lstStyle>
            <a:lvl1pPr>
              <a:defRPr sz="4800">
                <a:solidFill>
                  <a:srgbClr val="88398A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pic>
        <p:nvPicPr>
          <p:cNvPr id="17" name="Shape 12" descr="Shap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98099" y="357497"/>
            <a:ext cx="2858575" cy="951900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Shape 13"/>
          <p:cNvSpPr/>
          <p:nvPr/>
        </p:nvSpPr>
        <p:spPr>
          <a:xfrm rot="5400000">
            <a:off x="4542249" y="-4548776"/>
            <a:ext cx="60901" cy="9145501"/>
          </a:xfrm>
          <a:prstGeom prst="rect">
            <a:avLst/>
          </a:pr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+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8"/>
          <p:cNvSpPr/>
          <p:nvPr/>
        </p:nvSpPr>
        <p:spPr>
          <a:xfrm flipH="1">
            <a:off x="8575067" y="4574175"/>
            <a:ext cx="569400" cy="56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15" name="Title Text"/>
          <p:cNvSpPr txBox="1"/>
          <p:nvPr>
            <p:ph type="title"/>
          </p:nvPr>
        </p:nvSpPr>
        <p:spPr>
          <a:xfrm>
            <a:off x="692025" y="422499"/>
            <a:ext cx="3226800" cy="8574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16" name="Body Level One…"/>
          <p:cNvSpPr txBox="1"/>
          <p:nvPr>
            <p:ph type="body" sz="half" idx="1"/>
          </p:nvPr>
        </p:nvSpPr>
        <p:spPr>
          <a:xfrm>
            <a:off x="692025" y="1584699"/>
            <a:ext cx="3407100" cy="32190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spcBef>
                <a:spcPts val="0"/>
              </a:spcBef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7" name="Shape 17"/>
          <p:cNvSpPr txBox="1"/>
          <p:nvPr>
            <p:ph type="body" sz="half" idx="13"/>
          </p:nvPr>
        </p:nvSpPr>
        <p:spPr>
          <a:xfrm>
            <a:off x="4244899" y="1584699"/>
            <a:ext cx="3407098" cy="32190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spcBef>
                <a:spcPts val="0"/>
              </a:spcBef>
            </a:pPr>
          </a:p>
        </p:txBody>
      </p:sp>
      <p:sp>
        <p:nvSpPr>
          <p:cNvPr id="118" name="Shape 18"/>
          <p:cNvSpPr/>
          <p:nvPr/>
        </p:nvSpPr>
        <p:spPr>
          <a:xfrm>
            <a:off x="0" y="0"/>
            <a:ext cx="54300" cy="5143499"/>
          </a:xfrm>
          <a:prstGeom prst="rect">
            <a:avLst/>
          </a:pr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119" name="Shape 19" descr="Shape 1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37900" y="88024"/>
            <a:ext cx="653700" cy="653701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8"/>
          <p:cNvSpPr/>
          <p:nvPr/>
        </p:nvSpPr>
        <p:spPr>
          <a:xfrm flipH="1">
            <a:off x="8575067" y="4574175"/>
            <a:ext cx="569400" cy="56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28" name="Body Level One…"/>
          <p:cNvSpPr txBox="1"/>
          <p:nvPr>
            <p:ph type="body" sz="half" idx="1"/>
          </p:nvPr>
        </p:nvSpPr>
        <p:spPr>
          <a:xfrm>
            <a:off x="1261049" y="905750"/>
            <a:ext cx="5404501" cy="27444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190500" indent="-190500">
              <a:spcBef>
                <a:spcPts val="0"/>
              </a:spcBef>
              <a:defRPr i="1" sz="3000">
                <a:solidFill>
                  <a:srgbClr val="88398A"/>
                </a:solidFill>
              </a:defRPr>
            </a:lvl1pPr>
            <a:lvl2pPr marL="647700" indent="-190500">
              <a:spcBef>
                <a:spcPts val="0"/>
              </a:spcBef>
              <a:defRPr i="1" sz="3000">
                <a:solidFill>
                  <a:srgbClr val="88398A"/>
                </a:solidFill>
              </a:defRPr>
            </a:lvl2pPr>
            <a:lvl3pPr marL="1104900" indent="-190500">
              <a:spcBef>
                <a:spcPts val="0"/>
              </a:spcBef>
              <a:defRPr i="1" sz="3000">
                <a:solidFill>
                  <a:srgbClr val="88398A"/>
                </a:solidFill>
              </a:defRPr>
            </a:lvl3pPr>
            <a:lvl4pPr marL="1562100" indent="-190500">
              <a:spcBef>
                <a:spcPts val="0"/>
              </a:spcBef>
              <a:defRPr i="1" sz="3000">
                <a:solidFill>
                  <a:srgbClr val="88398A"/>
                </a:solidFill>
              </a:defRPr>
            </a:lvl4pPr>
            <a:lvl5pPr marL="2019300" indent="-190500">
              <a:spcBef>
                <a:spcPts val="0"/>
              </a:spcBef>
              <a:defRPr i="1" sz="3000">
                <a:solidFill>
                  <a:srgbClr val="88398A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hape 31"/>
          <p:cNvSpPr txBox="1"/>
          <p:nvPr/>
        </p:nvSpPr>
        <p:spPr>
          <a:xfrm>
            <a:off x="439872" y="589943"/>
            <a:ext cx="1957199" cy="16460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b="1" sz="9600">
                <a:solidFill>
                  <a:srgbClr val="562457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30" name="Shape 32"/>
          <p:cNvSpPr/>
          <p:nvPr/>
        </p:nvSpPr>
        <p:spPr>
          <a:xfrm>
            <a:off x="0" y="0"/>
            <a:ext cx="54300" cy="5143499"/>
          </a:xfrm>
          <a:prstGeom prst="rect">
            <a:avLst/>
          </a:pr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131" name="Shape 33" descr="Shape 3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37900" y="88024"/>
            <a:ext cx="653700" cy="653701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+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8"/>
          <p:cNvSpPr/>
          <p:nvPr/>
        </p:nvSpPr>
        <p:spPr>
          <a:xfrm flipH="1">
            <a:off x="8575067" y="4574175"/>
            <a:ext cx="569400" cy="56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692025" y="422499"/>
            <a:ext cx="3226800" cy="8574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sz="half" idx="1"/>
          </p:nvPr>
        </p:nvSpPr>
        <p:spPr>
          <a:xfrm>
            <a:off x="692025" y="1586324"/>
            <a:ext cx="5971500" cy="31485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spcBef>
                <a:spcPts val="0"/>
              </a:spcBef>
            </a:lvl1pPr>
            <a:lvl2pPr>
              <a:spcBef>
                <a:spcPts val="0"/>
              </a:spcBef>
            </a:lvl2pPr>
            <a:lvl3pPr>
              <a:spcBef>
                <a:spcPts val="0"/>
              </a:spcBef>
            </a:lvl3pPr>
            <a:lvl4pPr>
              <a:spcBef>
                <a:spcPts val="0"/>
              </a:spcBef>
            </a:lvl4pPr>
            <a:lvl5pPr>
              <a:spcBef>
                <a:spcPts val="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7"/>
          <p:cNvSpPr/>
          <p:nvPr/>
        </p:nvSpPr>
        <p:spPr>
          <a:xfrm>
            <a:off x="0" y="0"/>
            <a:ext cx="54300" cy="5143499"/>
          </a:xfrm>
          <a:prstGeom prst="rect">
            <a:avLst/>
          </a:pr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37" name="Shape 38" descr="Shape 3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37900" y="88024"/>
            <a:ext cx="653700" cy="653701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+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8"/>
          <p:cNvSpPr/>
          <p:nvPr/>
        </p:nvSpPr>
        <p:spPr>
          <a:xfrm flipH="1">
            <a:off x="8575067" y="4574175"/>
            <a:ext cx="569400" cy="56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46" name="Title Text"/>
          <p:cNvSpPr txBox="1"/>
          <p:nvPr>
            <p:ph type="title"/>
          </p:nvPr>
        </p:nvSpPr>
        <p:spPr>
          <a:xfrm>
            <a:off x="692025" y="422499"/>
            <a:ext cx="3226800" cy="8574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7" name="Body Level One…"/>
          <p:cNvSpPr txBox="1"/>
          <p:nvPr>
            <p:ph type="body" sz="quarter" idx="1"/>
          </p:nvPr>
        </p:nvSpPr>
        <p:spPr>
          <a:xfrm>
            <a:off x="692025" y="1610449"/>
            <a:ext cx="2257200" cy="33153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88900" indent="-88900">
              <a:spcBef>
                <a:spcPts val="0"/>
              </a:spcBef>
              <a:defRPr sz="1400"/>
            </a:lvl1pPr>
            <a:lvl2pPr marL="546100" indent="-88900">
              <a:spcBef>
                <a:spcPts val="0"/>
              </a:spcBef>
              <a:defRPr sz="1400"/>
            </a:lvl2pPr>
            <a:lvl3pPr marL="1003300" indent="-88900">
              <a:spcBef>
                <a:spcPts val="0"/>
              </a:spcBef>
              <a:defRPr sz="1400"/>
            </a:lvl3pPr>
            <a:lvl4pPr marL="1460500" indent="-88900">
              <a:spcBef>
                <a:spcPts val="0"/>
              </a:spcBef>
              <a:defRPr sz="1400"/>
            </a:lvl4pPr>
            <a:lvl5pPr marL="1917700" indent="-88900">
              <a:spcBef>
                <a:spcPts val="0"/>
              </a:spcBef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Shape 42"/>
          <p:cNvSpPr txBox="1"/>
          <p:nvPr>
            <p:ph type="body" sz="quarter" idx="13"/>
          </p:nvPr>
        </p:nvSpPr>
        <p:spPr>
          <a:xfrm>
            <a:off x="3064884" y="1610449"/>
            <a:ext cx="2257200" cy="33153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88900" indent="-88900">
              <a:spcBef>
                <a:spcPts val="0"/>
              </a:spcBef>
              <a:defRPr sz="1400"/>
            </a:pPr>
          </a:p>
        </p:txBody>
      </p:sp>
      <p:sp>
        <p:nvSpPr>
          <p:cNvPr id="49" name="Shape 43"/>
          <p:cNvSpPr txBox="1"/>
          <p:nvPr>
            <p:ph type="body" sz="quarter" idx="14"/>
          </p:nvPr>
        </p:nvSpPr>
        <p:spPr>
          <a:xfrm>
            <a:off x="5437745" y="1610449"/>
            <a:ext cx="2257201" cy="331530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88900" indent="-88900">
              <a:spcBef>
                <a:spcPts val="0"/>
              </a:spcBef>
              <a:defRPr sz="1400"/>
            </a:pPr>
          </a:p>
        </p:txBody>
      </p:sp>
      <p:sp>
        <p:nvSpPr>
          <p:cNvPr id="50" name="Shape 44"/>
          <p:cNvSpPr/>
          <p:nvPr/>
        </p:nvSpPr>
        <p:spPr>
          <a:xfrm>
            <a:off x="0" y="0"/>
            <a:ext cx="54300" cy="5143499"/>
          </a:xfrm>
          <a:prstGeom prst="rect">
            <a:avLst/>
          </a:pr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51" name="Shape 45" descr="Shape 4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37900" y="88024"/>
            <a:ext cx="653700" cy="653701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8"/>
          <p:cNvSpPr/>
          <p:nvPr/>
        </p:nvSpPr>
        <p:spPr>
          <a:xfrm flipH="1">
            <a:off x="8575067" y="4574175"/>
            <a:ext cx="569400" cy="56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60" name="Shape 55"/>
          <p:cNvSpPr/>
          <p:nvPr/>
        </p:nvSpPr>
        <p:spPr>
          <a:xfrm>
            <a:off x="0" y="0"/>
            <a:ext cx="54300" cy="5143499"/>
          </a:xfrm>
          <a:prstGeom prst="rect">
            <a:avLst/>
          </a:pr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61" name="Shape 56" descr="Shape 5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37900" y="88024"/>
            <a:ext cx="653700" cy="653701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Imag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8"/>
          <p:cNvSpPr/>
          <p:nvPr/>
        </p:nvSpPr>
        <p:spPr>
          <a:xfrm flipH="1">
            <a:off x="8575067" y="4574175"/>
            <a:ext cx="569400" cy="56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70" name="Shape 63"/>
          <p:cNvSpPr/>
          <p:nvPr/>
        </p:nvSpPr>
        <p:spPr>
          <a:xfrm>
            <a:off x="0" y="0"/>
            <a:ext cx="54300" cy="5143499"/>
          </a:xfrm>
          <a:prstGeom prst="rect">
            <a:avLst/>
          </a:pr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71" name="Shape 64" descr="Shape 6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37900" y="88024"/>
            <a:ext cx="653700" cy="653701"/>
          </a:xfrm>
          <a:prstGeom prst="rect">
            <a:avLst/>
          </a:prstGeom>
          <a:ln w="12700">
            <a:miter lim="400000"/>
          </a:ln>
        </p:spPr>
      </p:pic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8"/>
          <p:cNvSpPr/>
          <p:nvPr/>
        </p:nvSpPr>
        <p:spPr>
          <a:xfrm flipH="1">
            <a:off x="8575067" y="4574175"/>
            <a:ext cx="569400" cy="56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80" name="Body Level One…"/>
          <p:cNvSpPr txBox="1"/>
          <p:nvPr>
            <p:ph type="body" sz="quarter" idx="1"/>
          </p:nvPr>
        </p:nvSpPr>
        <p:spPr>
          <a:xfrm>
            <a:off x="633300" y="4285674"/>
            <a:ext cx="8053500" cy="5196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300"/>
              </a:spcBef>
              <a:buClrTx/>
              <a:buSzTx/>
              <a:buFontTx/>
              <a:buNone/>
              <a:defRPr sz="1400"/>
            </a:lvl1pPr>
            <a:lvl2pPr marL="546100" indent="-88900">
              <a:spcBef>
                <a:spcPts val="300"/>
              </a:spcBef>
              <a:buClrTx/>
              <a:buFontTx/>
              <a:defRPr sz="1400"/>
            </a:lvl2pPr>
            <a:lvl3pPr marL="1003300" indent="-88900">
              <a:spcBef>
                <a:spcPts val="300"/>
              </a:spcBef>
              <a:buClrTx/>
              <a:buFontTx/>
              <a:defRPr sz="1400"/>
            </a:lvl3pPr>
            <a:lvl4pPr marL="1460500" indent="-88900">
              <a:spcBef>
                <a:spcPts val="300"/>
              </a:spcBef>
              <a:buClrTx/>
              <a:buFontTx/>
              <a:defRPr sz="1400"/>
            </a:lvl4pPr>
            <a:lvl5pPr marL="1917700" indent="-88900">
              <a:spcBef>
                <a:spcPts val="300"/>
              </a:spcBef>
              <a:buClrTx/>
              <a:buFontTx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hape 67"/>
          <p:cNvSpPr/>
          <p:nvPr/>
        </p:nvSpPr>
        <p:spPr>
          <a:xfrm>
            <a:off x="0" y="0"/>
            <a:ext cx="54300" cy="5143499"/>
          </a:xfrm>
          <a:prstGeom prst="rect">
            <a:avLst/>
          </a:pr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82" name="Shape 68" descr="Shape 6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37900" y="88024"/>
            <a:ext cx="653700" cy="653701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8"/>
          <p:cNvSpPr/>
          <p:nvPr/>
        </p:nvSpPr>
        <p:spPr>
          <a:xfrm flipH="1">
            <a:off x="8575067" y="4574175"/>
            <a:ext cx="569400" cy="56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1" name="Shape 24"/>
          <p:cNvSpPr/>
          <p:nvPr/>
        </p:nvSpPr>
        <p:spPr>
          <a:xfrm>
            <a:off x="655199" y="1417200"/>
            <a:ext cx="54301" cy="1363201"/>
          </a:xfrm>
          <a:prstGeom prst="rect">
            <a:avLst/>
          </a:prstGeom>
          <a:solidFill>
            <a:srgbClr val="562457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88398A"/>
                </a:solidFill>
              </a:defRPr>
            </a:pPr>
          </a:p>
        </p:txBody>
      </p:sp>
      <p:sp>
        <p:nvSpPr>
          <p:cNvPr id="92" name="Title Text"/>
          <p:cNvSpPr txBox="1"/>
          <p:nvPr>
            <p:ph type="title"/>
          </p:nvPr>
        </p:nvSpPr>
        <p:spPr>
          <a:xfrm>
            <a:off x="902550" y="1214425"/>
            <a:ext cx="4638300" cy="1159799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3600">
                <a:solidFill>
                  <a:srgbClr val="88398A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sz="quarter" idx="1"/>
          </p:nvPr>
        </p:nvSpPr>
        <p:spPr>
          <a:xfrm>
            <a:off x="902550" y="2459050"/>
            <a:ext cx="7632000" cy="7848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>
                <a:solidFill>
                  <a:srgbClr val="000000"/>
                </a:solidFill>
              </a:defRPr>
            </a:lvl1pPr>
            <a:lvl2pPr marL="0" indent="457200">
              <a:spcBef>
                <a:spcPts val="0"/>
              </a:spcBef>
              <a:buClrTx/>
              <a:buSzTx/>
              <a:buFontTx/>
              <a:buNone/>
              <a:defRPr>
                <a:solidFill>
                  <a:srgbClr val="000000"/>
                </a:solidFill>
              </a:defRPr>
            </a:lvl2pPr>
            <a:lvl3pPr marL="0" indent="914400">
              <a:spcBef>
                <a:spcPts val="0"/>
              </a:spcBef>
              <a:buClrTx/>
              <a:buSzTx/>
              <a:buFontTx/>
              <a:buNone/>
              <a:defRPr>
                <a:solidFill>
                  <a:srgbClr val="000000"/>
                </a:solidFill>
              </a:defRPr>
            </a:lvl3pPr>
            <a:lvl4pPr marL="0" indent="1371600">
              <a:spcBef>
                <a:spcPts val="0"/>
              </a:spcBef>
              <a:buClrTx/>
              <a:buSzTx/>
              <a:buFontTx/>
              <a:buNone/>
              <a:defRPr>
                <a:solidFill>
                  <a:srgbClr val="000000"/>
                </a:solidFill>
              </a:defRPr>
            </a:lvl4pPr>
            <a:lvl5pPr marL="0" indent="1828800">
              <a:spcBef>
                <a:spcPts val="0"/>
              </a:spcBef>
              <a:buClrTx/>
              <a:buSzTx/>
              <a:buFontTx/>
              <a:buNone/>
              <a:defRPr>
                <a:solidFill>
                  <a:srgbClr val="00000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94" name="Shape 27" descr="Shape 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29425" y="186325"/>
            <a:ext cx="951900" cy="951899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hape 28"/>
          <p:cNvSpPr/>
          <p:nvPr/>
        </p:nvSpPr>
        <p:spPr>
          <a:xfrm rot="5400000">
            <a:off x="4542249" y="-4548776"/>
            <a:ext cx="60901" cy="9145501"/>
          </a:xfrm>
          <a:prstGeom prst="rect">
            <a:avLst/>
          </a:pr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9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only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8"/>
          <p:cNvSpPr/>
          <p:nvPr/>
        </p:nvSpPr>
        <p:spPr>
          <a:xfrm flipH="1">
            <a:off x="8575067" y="4574175"/>
            <a:ext cx="569400" cy="56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04" name="Title Text"/>
          <p:cNvSpPr txBox="1"/>
          <p:nvPr>
            <p:ph type="title"/>
          </p:nvPr>
        </p:nvSpPr>
        <p:spPr>
          <a:xfrm>
            <a:off x="844425" y="422499"/>
            <a:ext cx="3226800" cy="857401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>
                <a:solidFill>
                  <a:srgbClr val="88398A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5" name="Shape 48"/>
          <p:cNvSpPr/>
          <p:nvPr/>
        </p:nvSpPr>
        <p:spPr>
          <a:xfrm>
            <a:off x="0" y="0"/>
            <a:ext cx="54300" cy="5143499"/>
          </a:xfrm>
          <a:prstGeom prst="rect">
            <a:avLst/>
          </a:pr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106" name="Shape 49" descr="Shape 4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37900" y="88024"/>
            <a:ext cx="653700" cy="653701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8"/>
          <p:cNvSpPr/>
          <p:nvPr/>
        </p:nvSpPr>
        <p:spPr>
          <a:xfrm flipH="1">
            <a:off x="8575067" y="4574175"/>
            <a:ext cx="569400" cy="56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" name="Shape 21"/>
          <p:cNvSpPr/>
          <p:nvPr/>
        </p:nvSpPr>
        <p:spPr>
          <a:xfrm rot="5400000">
            <a:off x="4542249" y="-4548776"/>
            <a:ext cx="60901" cy="9145501"/>
          </a:xfrm>
          <a:prstGeom prst="rect">
            <a:avLst/>
          </a:prstGeom>
          <a:solidFill>
            <a:srgbClr val="88398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pic>
        <p:nvPicPr>
          <p:cNvPr id="4" name="Shape 22" descr="Shape 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29425" y="186325"/>
            <a:ext cx="951900" cy="951899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itle Text"/>
          <p:cNvSpPr txBox="1"/>
          <p:nvPr>
            <p:ph type="title"/>
          </p:nvPr>
        </p:nvSpPr>
        <p:spPr>
          <a:xfrm>
            <a:off x="457200" y="205978"/>
            <a:ext cx="8229600" cy="994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Title Text</a:t>
            </a:r>
          </a:p>
        </p:txBody>
      </p:sp>
      <p:sp>
        <p:nvSpPr>
          <p:cNvPr id="6" name="Body Level One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6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6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6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6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6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6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6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6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26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9pPr>
    </p:titleStyle>
    <p:bodyStyle>
      <a:lvl1pPr marL="114300" marR="0" indent="-1143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562457"/>
        </a:buClr>
        <a:buSzPct val="100000"/>
        <a:buFont typeface="Helvetica Neue"/>
        <a:buChar char="▪"/>
        <a:tabLst/>
        <a:defRPr b="0" baseline="0" cap="none" i="0" spc="0" strike="noStrike" sz="18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571500" marR="0" indent="-1143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562457"/>
        </a:buClr>
        <a:buSzPct val="100000"/>
        <a:buFont typeface="Helvetica Neue"/>
        <a:buChar char="▫"/>
        <a:tabLst/>
        <a:defRPr b="0" baseline="0" cap="none" i="0" spc="0" strike="noStrike" sz="18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028700" marR="0" indent="-1143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562457"/>
        </a:buClr>
        <a:buSzPct val="100000"/>
        <a:buFont typeface="Helvetica Neue"/>
        <a:buChar char="▸"/>
        <a:tabLst/>
        <a:defRPr b="0" baseline="0" cap="none" i="0" spc="0" strike="noStrike" sz="18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485900" marR="0" indent="-1143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562457"/>
        </a:buClr>
        <a:buSzPct val="100000"/>
        <a:buFont typeface="Helvetica Neue"/>
        <a:buChar char="▹"/>
        <a:tabLst/>
        <a:defRPr b="0" baseline="0" cap="none" i="0" spc="0" strike="noStrike" sz="18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1943100" marR="0" indent="-1143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562457"/>
        </a:buClr>
        <a:buSzPct val="100000"/>
        <a:buFont typeface="Helvetica Neue"/>
        <a:buChar char="▹"/>
        <a:tabLst/>
        <a:defRPr b="0" baseline="0" cap="none" i="0" spc="0" strike="noStrike" sz="18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400300" marR="0" indent="-1143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562457"/>
        </a:buClr>
        <a:buSzPct val="100000"/>
        <a:buFont typeface="Helvetica Neue"/>
        <a:buChar char="▹"/>
        <a:tabLst/>
        <a:defRPr b="0" baseline="0" cap="none" i="0" spc="0" strike="noStrike" sz="18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2857500" marR="0" indent="-1143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562457"/>
        </a:buClr>
        <a:buSzPct val="100000"/>
        <a:buFont typeface="Helvetica Neue"/>
        <a:buChar char="▹"/>
        <a:tabLst/>
        <a:defRPr b="0" baseline="0" cap="none" i="0" spc="0" strike="noStrike" sz="18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314700" marR="0" indent="-1143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562457"/>
        </a:buClr>
        <a:buSzPct val="100000"/>
        <a:buFont typeface="Helvetica Neue"/>
        <a:buChar char="▹"/>
        <a:tabLst/>
        <a:defRPr b="0" baseline="0" cap="none" i="0" spc="0" strike="noStrike" sz="18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3771900" marR="0" indent="-1143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562457"/>
        </a:buClr>
        <a:buSzPct val="100000"/>
        <a:buFont typeface="Helvetica Neue"/>
        <a:buChar char="▹"/>
        <a:tabLst/>
        <a:defRPr b="0" baseline="0" cap="none" i="0" spc="0" strike="noStrike" sz="1800" u="none">
          <a:ln>
            <a:noFill/>
          </a:ln>
          <a:solidFill>
            <a:srgbClr val="181818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s://twitter.com/RLadiesMVD" TargetMode="Externa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gif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37"/>
          <p:cNvSpPr txBox="1"/>
          <p:nvPr>
            <p:ph type="title"/>
          </p:nvPr>
        </p:nvSpPr>
        <p:spPr>
          <a:xfrm>
            <a:off x="865782" y="3193098"/>
            <a:ext cx="8494118" cy="1046451"/>
          </a:xfrm>
          <a:prstGeom prst="rect">
            <a:avLst/>
          </a:prstGeom>
        </p:spPr>
        <p:txBody>
          <a:bodyPr/>
          <a:lstStyle/>
          <a:p>
            <a:pPr lvl="2" defTabSz="530351">
              <a:defRPr sz="2784">
                <a:solidFill>
                  <a:srgbClr val="88398A"/>
                </a:solidFill>
              </a:defRPr>
            </a:pPr>
            <a:r>
              <a:t>           -Ladies MVD</a:t>
            </a:r>
            <a:br/>
            <a:r>
              <a:t>                  </a:t>
            </a:r>
            <a:r>
              <a:rPr>
                <a:solidFill>
                  <a:srgbClr val="666666"/>
                </a:solidFill>
              </a:rPr>
              <a:t>Bienvenidas!</a:t>
            </a:r>
          </a:p>
        </p:txBody>
      </p:sp>
      <p:sp>
        <p:nvSpPr>
          <p:cNvPr id="142" name="Shape 138"/>
          <p:cNvSpPr txBox="1"/>
          <p:nvPr/>
        </p:nvSpPr>
        <p:spPr>
          <a:xfrm>
            <a:off x="579000" y="368874"/>
            <a:ext cx="4367699" cy="8305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>
                <a:solidFill>
                  <a:srgbClr val="0000FF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library</a:t>
            </a:r>
            <a:r>
              <a:rPr>
                <a:solidFill>
                  <a:srgbClr val="687687"/>
                </a:solidFill>
              </a:rPr>
              <a:t>(</a:t>
            </a:r>
            <a:r>
              <a:rPr>
                <a:solidFill>
                  <a:srgbClr val="000000"/>
                </a:solidFill>
              </a:rPr>
              <a:t>dplyr</a:t>
            </a:r>
            <a:r>
              <a:rPr>
                <a:solidFill>
                  <a:srgbClr val="687687"/>
                </a:solidFill>
              </a:rPr>
              <a:t>)</a:t>
            </a:r>
            <a:endParaRPr>
              <a:solidFill>
                <a:srgbClr val="687687"/>
              </a:solidFill>
            </a:endParaRPr>
          </a:p>
          <a:p>
            <a:pPr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rladies_global </a:t>
            </a:r>
            <a:r>
              <a:rPr>
                <a:solidFill>
                  <a:srgbClr val="687687"/>
                </a:solidFill>
              </a:rPr>
              <a:t>%&gt;%</a:t>
            </a:r>
            <a:endParaRPr>
              <a:solidFill>
                <a:srgbClr val="687687"/>
              </a:solidFill>
            </a:endParaRPr>
          </a:p>
          <a:p>
            <a:pPr>
              <a:defRPr>
                <a:latin typeface="Courier"/>
                <a:ea typeface="Courier"/>
                <a:cs typeface="Courier"/>
                <a:sym typeface="Courier"/>
              </a:defRPr>
            </a:pPr>
            <a:r>
              <a:t>  filter</a:t>
            </a:r>
            <a:r>
              <a:rPr>
                <a:solidFill>
                  <a:srgbClr val="687687"/>
                </a:solidFill>
              </a:rPr>
              <a:t>(</a:t>
            </a:r>
            <a:r>
              <a:t>city == </a:t>
            </a:r>
            <a:r>
              <a:rPr>
                <a:solidFill>
                  <a:srgbClr val="036A07"/>
                </a:solidFill>
              </a:rPr>
              <a:t>‘Montevideo’</a:t>
            </a:r>
            <a:r>
              <a:rPr>
                <a:solidFill>
                  <a:srgbClr val="687687"/>
                </a:solidFill>
              </a:rPr>
              <a:t>)</a:t>
            </a:r>
          </a:p>
        </p:txBody>
      </p:sp>
      <p:pic>
        <p:nvPicPr>
          <p:cNvPr id="143" name="Shape 66" descr="Shape 66"/>
          <p:cNvPicPr>
            <a:picLocks noChangeAspect="1"/>
          </p:cNvPicPr>
          <p:nvPr/>
        </p:nvPicPr>
        <p:blipFill>
          <a:blip r:embed="rId2">
            <a:extLst/>
          </a:blip>
          <a:srcRect l="6203" t="9376" r="7036" b="25553"/>
          <a:stretch>
            <a:fillRect/>
          </a:stretch>
        </p:blipFill>
        <p:spPr>
          <a:xfrm>
            <a:off x="774699" y="2762250"/>
            <a:ext cx="1307936" cy="10463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useR 2015,  19% de mujeres…"/>
          <p:cNvSpPr txBox="1"/>
          <p:nvPr>
            <p:ph type="body" sz="half" idx="1"/>
          </p:nvPr>
        </p:nvSpPr>
        <p:spPr>
          <a:xfrm>
            <a:off x="902550" y="1527386"/>
            <a:ext cx="7632000" cy="1716464"/>
          </a:xfrm>
          <a:prstGeom prst="rect">
            <a:avLst/>
          </a:prstGeom>
        </p:spPr>
        <p:txBody>
          <a:bodyPr/>
          <a:lstStyle/>
          <a:p>
            <a:pPr/>
            <a:r>
              <a:t>useR 2015,  19% de mujeres</a:t>
            </a:r>
          </a:p>
          <a:p>
            <a:pPr/>
            <a:r>
              <a:t>useR 2016, 33% de mujeres</a:t>
            </a:r>
          </a:p>
          <a:p>
            <a:pPr/>
            <a:r>
              <a:t>useR 2017, ??</a:t>
            </a:r>
          </a:p>
        </p:txBody>
      </p:sp>
      <p:sp>
        <p:nvSpPr>
          <p:cNvPr id="179" name="Por Qué R-Ladies?"/>
          <p:cNvSpPr txBox="1"/>
          <p:nvPr/>
        </p:nvSpPr>
        <p:spPr>
          <a:xfrm>
            <a:off x="874732" y="982715"/>
            <a:ext cx="3762336" cy="5480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3200">
                <a:solidFill>
                  <a:srgbClr val="666666"/>
                </a:solidFill>
              </a:defRPr>
            </a:pPr>
            <a:r>
              <a:t>Por Qué </a:t>
            </a:r>
            <a:r>
              <a:rPr>
                <a:solidFill>
                  <a:srgbClr val="88398A"/>
                </a:solidFill>
              </a:rPr>
              <a:t>R-Ladies?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4"/>
          <p:cNvSpPr txBox="1"/>
          <p:nvPr>
            <p:ph type="title"/>
          </p:nvPr>
        </p:nvSpPr>
        <p:spPr>
          <a:xfrm>
            <a:off x="692024" y="209550"/>
            <a:ext cx="7232775" cy="857400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666666"/>
                </a:solidFill>
              </a:defRPr>
            </a:pPr>
            <a:r>
              <a:t>Para Qué: Misión de </a:t>
            </a:r>
            <a:r>
              <a:rPr>
                <a:solidFill>
                  <a:srgbClr val="88398A"/>
                </a:solidFill>
              </a:rPr>
              <a:t>R-Ladies</a:t>
            </a:r>
          </a:p>
        </p:txBody>
      </p:sp>
      <p:pic>
        <p:nvPicPr>
          <p:cNvPr id="182" name="womenhelpingeachother.gif" descr="womenhelpingeachother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8200" y="819150"/>
            <a:ext cx="3962400" cy="396240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Shape 92"/>
          <p:cNvSpPr txBox="1"/>
          <p:nvPr/>
        </p:nvSpPr>
        <p:spPr>
          <a:xfrm>
            <a:off x="4876800" y="819150"/>
            <a:ext cx="4038600" cy="33832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228600">
              <a:lnSpc>
                <a:spcPct val="200000"/>
              </a:lnSpc>
              <a:buClr>
                <a:srgbClr val="666666"/>
              </a:buClr>
              <a:buSzPct val="100000"/>
              <a:buFont typeface="Helvetic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pPr>
            <a:r>
              <a:t>Más líderes </a:t>
            </a:r>
            <a:r>
              <a:rPr>
                <a:solidFill>
                  <a:srgbClr val="88398A"/>
                </a:solidFill>
              </a:rPr>
              <a:t>mujeres</a:t>
            </a:r>
          </a:p>
          <a:p>
            <a:pPr marL="457200" indent="-228600">
              <a:lnSpc>
                <a:spcPct val="200000"/>
              </a:lnSpc>
              <a:buClr>
                <a:srgbClr val="666666"/>
              </a:buClr>
              <a:buSzPct val="100000"/>
              <a:buFont typeface="Helvetic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pPr>
            <a:r>
              <a:t>Más oradoras </a:t>
            </a:r>
            <a:r>
              <a:rPr>
                <a:solidFill>
                  <a:srgbClr val="88398A"/>
                </a:solidFill>
              </a:rPr>
              <a:t>mujeres</a:t>
            </a:r>
          </a:p>
          <a:p>
            <a:pPr marL="457200" indent="-228600">
              <a:lnSpc>
                <a:spcPct val="200000"/>
              </a:lnSpc>
              <a:buClr>
                <a:srgbClr val="666666"/>
              </a:buClr>
              <a:buSzPct val="100000"/>
              <a:buFont typeface="Helvetic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pPr>
            <a:r>
              <a:t>Más programadoras </a:t>
            </a:r>
            <a:r>
              <a:rPr>
                <a:solidFill>
                  <a:srgbClr val="88398A"/>
                </a:solidFill>
              </a:rPr>
              <a:t>mujeres</a:t>
            </a:r>
          </a:p>
          <a:p>
            <a:pPr marL="457200" indent="-228600">
              <a:spcBef>
                <a:spcPts val="1200"/>
              </a:spcBef>
              <a:buClr>
                <a:srgbClr val="666666"/>
              </a:buClr>
              <a:buSzPct val="100000"/>
              <a:buFont typeface="Helvetica"/>
              <a:buChar char="▸"/>
              <a:defRPr sz="2000">
                <a:solidFill>
                  <a:srgbClr val="88398A"/>
                </a:solidFill>
                <a:latin typeface="Karla"/>
                <a:ea typeface="Karla"/>
                <a:cs typeface="Karla"/>
                <a:sym typeface="Karla"/>
              </a:defRPr>
            </a:pPr>
            <a:r>
              <a:t>Más mujeres desarrollando y creando paquetes de R e involucradas en la comunidad de programación con 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83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Donut 2"/>
          <p:cNvSpPr/>
          <p:nvPr/>
        </p:nvSpPr>
        <p:spPr>
          <a:xfrm>
            <a:off x="76200" y="1276350"/>
            <a:ext cx="2209801" cy="21565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10800"/>
                </a:moveTo>
                <a:cubicBezTo>
                  <a:pt x="0" y="4835"/>
                  <a:pt x="4835" y="0"/>
                  <a:pt x="10800" y="0"/>
                </a:cubicBezTo>
                <a:cubicBezTo>
                  <a:pt x="16765" y="0"/>
                  <a:pt x="21600" y="4835"/>
                  <a:pt x="21600" y="10800"/>
                </a:cubicBezTo>
                <a:cubicBezTo>
                  <a:pt x="21600" y="16765"/>
                  <a:pt x="16765" y="21600"/>
                  <a:pt x="10800" y="21600"/>
                </a:cubicBezTo>
                <a:cubicBezTo>
                  <a:pt x="4835" y="21600"/>
                  <a:pt x="0" y="16765"/>
                  <a:pt x="0" y="10800"/>
                </a:cubicBezTo>
                <a:close/>
                <a:moveTo>
                  <a:pt x="5270" y="10800"/>
                </a:moveTo>
                <a:cubicBezTo>
                  <a:pt x="5270" y="13782"/>
                  <a:pt x="7746" y="16200"/>
                  <a:pt x="10800" y="16200"/>
                </a:cubicBezTo>
                <a:cubicBezTo>
                  <a:pt x="13854" y="16200"/>
                  <a:pt x="16330" y="13782"/>
                  <a:pt x="16330" y="10800"/>
                </a:cubicBezTo>
                <a:cubicBezTo>
                  <a:pt x="16330" y="7818"/>
                  <a:pt x="13854" y="5400"/>
                  <a:pt x="10800" y="5400"/>
                </a:cubicBezTo>
                <a:cubicBezTo>
                  <a:pt x="7746" y="5400"/>
                  <a:pt x="5270" y="7818"/>
                  <a:pt x="5270" y="10800"/>
                </a:cubicBezTo>
                <a:close/>
              </a:path>
            </a:pathLst>
          </a:custGeom>
          <a:solidFill>
            <a:srgbClr val="FFFFFF"/>
          </a:solidFill>
          <a:ln w="254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/>
          </a:p>
        </p:txBody>
      </p:sp>
      <p:sp>
        <p:nvSpPr>
          <p:cNvPr id="188" name="Shape 143"/>
          <p:cNvSpPr txBox="1"/>
          <p:nvPr>
            <p:ph type="title" idx="4294967295"/>
          </p:nvPr>
        </p:nvSpPr>
        <p:spPr>
          <a:xfrm>
            <a:off x="457200" y="285750"/>
            <a:ext cx="7239000" cy="115979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sz="2800">
                <a:solidFill>
                  <a:srgbClr val="666666"/>
                </a:solidFill>
              </a:defRPr>
            </a:pPr>
            <a:r>
              <a:t>Equipo de Organizadoras de </a:t>
            </a:r>
            <a:br/>
            <a:r>
              <a:rPr>
                <a:solidFill>
                  <a:srgbClr val="88398A"/>
                </a:solidFill>
              </a:rPr>
              <a:t>R-Ladies Montevideo</a:t>
            </a:r>
          </a:p>
        </p:txBody>
      </p:sp>
      <p:sp>
        <p:nvSpPr>
          <p:cNvPr id="189" name="Shape 144"/>
          <p:cNvSpPr txBox="1"/>
          <p:nvPr>
            <p:ph type="body" sz="quarter" idx="4294967295"/>
          </p:nvPr>
        </p:nvSpPr>
        <p:spPr>
          <a:xfrm>
            <a:off x="5054600" y="2944951"/>
            <a:ext cx="3312875" cy="86402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 algn="ctr" defTabSz="804672">
              <a:spcBef>
                <a:spcPts val="0"/>
              </a:spcBef>
              <a:buSzTx/>
              <a:buNone/>
              <a:defRPr sz="1760">
                <a:solidFill>
                  <a:srgbClr val="666666"/>
                </a:solidFill>
              </a:defRPr>
            </a:pPr>
            <a:r>
              <a:t>Daniela Vázquez</a:t>
            </a:r>
          </a:p>
          <a:p>
            <a:pPr marL="0" indent="0" algn="ctr" defTabSz="804672">
              <a:spcBef>
                <a:spcPts val="0"/>
              </a:spcBef>
              <a:buSzTx/>
              <a:buNone/>
              <a:defRPr sz="1408">
                <a:solidFill>
                  <a:srgbClr val="666666"/>
                </a:solidFill>
              </a:defRPr>
            </a:pPr>
            <a:r>
              <a:t>Twitter: @d4tagirl</a:t>
            </a:r>
          </a:p>
          <a:p>
            <a:pPr marL="0" indent="0" algn="ctr" defTabSz="804672">
              <a:spcBef>
                <a:spcPts val="0"/>
              </a:spcBef>
              <a:buSzTx/>
              <a:buNone/>
              <a:defRPr sz="1408">
                <a:solidFill>
                  <a:srgbClr val="666666"/>
                </a:solidFill>
              </a:defRPr>
            </a:pPr>
            <a:r>
              <a:t>Blog: dv.uy </a:t>
            </a:r>
          </a:p>
        </p:txBody>
      </p:sp>
      <p:pic>
        <p:nvPicPr>
          <p:cNvPr id="190" name="Shape 145" descr="Shape 14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44537" y="1676874"/>
            <a:ext cx="1133000" cy="1052267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Shape 144"/>
          <p:cNvSpPr txBox="1"/>
          <p:nvPr/>
        </p:nvSpPr>
        <p:spPr>
          <a:xfrm>
            <a:off x="356235" y="2889250"/>
            <a:ext cx="3312875" cy="864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algn="ctr">
              <a:defRPr sz="200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Natalia da Silva</a:t>
            </a:r>
          </a:p>
          <a:p>
            <a:pPr algn="ctr">
              <a:defRPr sz="130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Twitter: @pacocuak</a:t>
            </a:r>
          </a:p>
          <a:p>
            <a:pPr algn="ctr">
              <a:defRPr sz="130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web: http://ndasilva.public.iastate.edu</a:t>
            </a:r>
          </a:p>
        </p:txBody>
      </p:sp>
      <p:pic>
        <p:nvPicPr>
          <p:cNvPr id="192" name="me.png" descr="m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6377" y="1676874"/>
            <a:ext cx="1092591" cy="10897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43"/>
          <p:cNvSpPr txBox="1"/>
          <p:nvPr>
            <p:ph type="title" idx="4294967295"/>
          </p:nvPr>
        </p:nvSpPr>
        <p:spPr>
          <a:xfrm>
            <a:off x="457200" y="285750"/>
            <a:ext cx="6172200" cy="115979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defTabSz="676655">
              <a:defRPr sz="2072">
                <a:solidFill>
                  <a:srgbClr val="88398A"/>
                </a:solidFill>
              </a:defRPr>
            </a:pPr>
            <a:r>
              <a:t>R-Ladies Montevideo: </a:t>
            </a:r>
            <a:r>
              <a:rPr>
                <a:solidFill>
                  <a:srgbClr val="666666"/>
                </a:solidFill>
              </a:rPr>
              <a:t>Cómo</a:t>
            </a:r>
            <a:endParaRPr>
              <a:solidFill>
                <a:srgbClr val="666666"/>
              </a:solidFill>
            </a:endParaRPr>
          </a:p>
          <a:p>
            <a:pPr defTabSz="676655">
              <a:defRPr sz="2072">
                <a:solidFill>
                  <a:srgbClr val="88398A"/>
                </a:solidFill>
              </a:defRPr>
            </a:pPr>
            <a:endParaRPr>
              <a:solidFill>
                <a:srgbClr val="666666"/>
              </a:solidFill>
            </a:endParaRPr>
          </a:p>
        </p:txBody>
      </p:sp>
      <p:sp>
        <p:nvSpPr>
          <p:cNvPr id="195" name="Shape 185"/>
          <p:cNvSpPr txBox="1"/>
          <p:nvPr/>
        </p:nvSpPr>
        <p:spPr>
          <a:xfrm>
            <a:off x="228600" y="1270124"/>
            <a:ext cx="7994775" cy="18742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22860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b="1" sz="2500">
                <a:solidFill>
                  <a:srgbClr val="88398A"/>
                </a:solidFill>
              </a:defRPr>
            </a:pPr>
            <a:r>
              <a:t>Empezamos:</a:t>
            </a:r>
            <a:r>
              <a:rPr b="0">
                <a:solidFill>
                  <a:srgbClr val="666666"/>
                </a:solidFill>
              </a:rPr>
              <a:t> 2 Junio de 2017</a:t>
            </a:r>
            <a:endParaRPr b="0">
              <a:solidFill>
                <a:srgbClr val="666666"/>
              </a:solidFill>
            </a:endParaRPr>
          </a:p>
          <a:p>
            <a:pPr marL="457200" indent="-22860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b="1" sz="2500">
                <a:solidFill>
                  <a:srgbClr val="88398A"/>
                </a:solidFill>
              </a:defRPr>
            </a:pPr>
            <a:r>
              <a:t>65 miembros en </a:t>
            </a:r>
            <a:endParaRPr>
              <a:solidFill>
                <a:srgbClr val="666666"/>
              </a:solidFill>
            </a:endParaRPr>
          </a:p>
          <a:p>
            <a:pPr marL="457200" indent="-228600">
              <a:spcBef>
                <a:spcPts val="600"/>
              </a:spcBef>
              <a:buClr>
                <a:srgbClr val="562457"/>
              </a:buClr>
              <a:buSzPct val="100000"/>
              <a:buFont typeface="Helvetica Neue"/>
              <a:buChar char="▪"/>
              <a:defRPr sz="2500">
                <a:solidFill>
                  <a:srgbClr val="666666"/>
                </a:solidFill>
              </a:defRPr>
            </a:pPr>
            <a:r>
              <a:t>Primer meetup: </a:t>
            </a:r>
            <a:r>
              <a:rPr b="1">
                <a:solidFill>
                  <a:srgbClr val="88398A"/>
                </a:solidFill>
              </a:rPr>
              <a:t>30 de Agosto de </a:t>
            </a:r>
            <a:r>
              <a:rPr b="1">
                <a:solidFill>
                  <a:srgbClr val="88398A"/>
                </a:solidFill>
              </a:rPr>
              <a:t>2017</a:t>
            </a:r>
            <a:endParaRPr b="1">
              <a:solidFill>
                <a:srgbClr val="88398A"/>
              </a:solidFill>
            </a:endParaRPr>
          </a:p>
        </p:txBody>
      </p:sp>
      <p:pic>
        <p:nvPicPr>
          <p:cNvPr id="196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95162" y="1797050"/>
            <a:ext cx="1371601" cy="5126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95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43"/>
          <p:cNvSpPr txBox="1"/>
          <p:nvPr>
            <p:ph type="title" idx="4294967295"/>
          </p:nvPr>
        </p:nvSpPr>
        <p:spPr>
          <a:xfrm>
            <a:off x="457200" y="361950"/>
            <a:ext cx="4098086" cy="115979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sz="2800">
                <a:solidFill>
                  <a:srgbClr val="4D4D4D"/>
                </a:solidFill>
              </a:defRPr>
            </a:pPr>
            <a:r>
              <a:t>No Estamos </a:t>
            </a:r>
            <a:r>
              <a:rPr>
                <a:solidFill>
                  <a:srgbClr val="88398A"/>
                </a:solidFill>
              </a:rPr>
              <a:t>Sólas </a:t>
            </a:r>
          </a:p>
        </p:txBody>
      </p:sp>
      <p:sp>
        <p:nvSpPr>
          <p:cNvPr id="199" name="Shape 143"/>
          <p:cNvSpPr txBox="1"/>
          <p:nvPr/>
        </p:nvSpPr>
        <p:spPr>
          <a:xfrm>
            <a:off x="4347414" y="3740499"/>
            <a:ext cx="4098086" cy="6043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defRPr b="1" sz="2800">
                <a:solidFill>
                  <a:srgbClr val="4D4D4D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y esperamos </a:t>
            </a:r>
            <a:r>
              <a:rPr>
                <a:solidFill>
                  <a:srgbClr val="88398A"/>
                </a:solidFill>
              </a:rPr>
              <a:t>más…</a:t>
            </a:r>
          </a:p>
        </p:txBody>
      </p:sp>
      <p:pic>
        <p:nvPicPr>
          <p:cNvPr id="200" name="Screen Shot 2017-08-28 at 11.48.49 PM.png" descr="Screen Shot 2017-08-28 at 11.48.49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66800" y="1689100"/>
            <a:ext cx="3327400" cy="876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143"/>
          <p:cNvSpPr txBox="1"/>
          <p:nvPr>
            <p:ph type="title" idx="4294967295"/>
          </p:nvPr>
        </p:nvSpPr>
        <p:spPr>
          <a:xfrm>
            <a:off x="457200" y="285750"/>
            <a:ext cx="6248400" cy="1159799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sz="2800">
                <a:solidFill>
                  <a:srgbClr val="666666"/>
                </a:solidFill>
              </a:defRPr>
            </a:pPr>
            <a:r>
              <a:t>Auspician </a:t>
            </a:r>
            <a:r>
              <a:rPr>
                <a:solidFill>
                  <a:srgbClr val="88398A"/>
                </a:solidFill>
              </a:rPr>
              <a:t>R-Ladies Montevideo</a:t>
            </a:r>
          </a:p>
        </p:txBody>
      </p:sp>
      <p:sp>
        <p:nvSpPr>
          <p:cNvPr id="203" name="Shape 255"/>
          <p:cNvSpPr txBox="1"/>
          <p:nvPr/>
        </p:nvSpPr>
        <p:spPr>
          <a:xfrm>
            <a:off x="1295400" y="4152750"/>
            <a:ext cx="5943600" cy="6394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ctr">
              <a:defRPr b="1" sz="3200">
                <a:solidFill>
                  <a:srgbClr val="4D4D4D"/>
                </a:solidFill>
              </a:defRPr>
            </a:lvl1pPr>
          </a:lstStyle>
          <a:p>
            <a:pPr/>
            <a:r>
              <a:t>¡¡Muchas Gracias!!</a:t>
            </a:r>
          </a:p>
        </p:txBody>
      </p:sp>
      <p:pic>
        <p:nvPicPr>
          <p:cNvPr id="204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1400" y="3282994"/>
            <a:ext cx="2378685" cy="83473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00660" y="3269334"/>
            <a:ext cx="3695480" cy="8264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Screen Shot 2017-08-28 at 11.45.00 PM.png" descr="Screen Shot 2017-08-28 at 11.45.00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46400" y="1676874"/>
            <a:ext cx="3392957" cy="11255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itle 1"/>
          <p:cNvSpPr txBox="1"/>
          <p:nvPr>
            <p:ph type="title"/>
          </p:nvPr>
        </p:nvSpPr>
        <p:spPr>
          <a:xfrm>
            <a:off x="533399" y="342750"/>
            <a:ext cx="4641977" cy="857400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88398A"/>
                </a:solidFill>
              </a:defRPr>
            </a:pPr>
            <a:r>
              <a:t>R-Ladies </a:t>
            </a:r>
            <a:r>
              <a:rPr>
                <a:solidFill>
                  <a:srgbClr val="666666"/>
                </a:solidFill>
              </a:rPr>
              <a:t>MVD</a:t>
            </a:r>
          </a:p>
        </p:txBody>
      </p:sp>
      <p:sp>
        <p:nvSpPr>
          <p:cNvPr id="209" name="Text Placeholder 2"/>
          <p:cNvSpPr txBox="1"/>
          <p:nvPr>
            <p:ph type="body" sz="half" idx="1"/>
          </p:nvPr>
        </p:nvSpPr>
        <p:spPr>
          <a:xfrm>
            <a:off x="533400" y="1227142"/>
            <a:ext cx="5184355" cy="3097209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b="1" sz="2400">
                <a:solidFill>
                  <a:srgbClr val="88398A"/>
                </a:solidFill>
              </a:defRPr>
            </a:lvl1pPr>
          </a:lstStyle>
          <a:p>
            <a:pPr/>
            <a:r>
              <a:t>Montevideo</a:t>
            </a:r>
          </a:p>
        </p:txBody>
      </p:sp>
      <p:sp>
        <p:nvSpPr>
          <p:cNvPr id="210" name="Shape 162"/>
          <p:cNvSpPr txBox="1"/>
          <p:nvPr/>
        </p:nvSpPr>
        <p:spPr>
          <a:xfrm>
            <a:off x="1004025" y="2131238"/>
            <a:ext cx="3483900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b="1" sz="24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@RLadiesMVD </a:t>
            </a:r>
          </a:p>
        </p:txBody>
      </p:sp>
      <p:sp>
        <p:nvSpPr>
          <p:cNvPr id="211" name="Shape 166"/>
          <p:cNvSpPr txBox="1"/>
          <p:nvPr/>
        </p:nvSpPr>
        <p:spPr>
          <a:xfrm>
            <a:off x="1011900" y="1644125"/>
            <a:ext cx="3483900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b="1" sz="24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1pPr>
          </a:lstStyle>
          <a:p>
            <a:pPr/>
            <a:r>
              <a:t>rladies.uy</a:t>
            </a:r>
          </a:p>
        </p:txBody>
      </p:sp>
      <p:pic>
        <p:nvPicPr>
          <p:cNvPr id="212" name="Shape 167" descr="Shape 167"/>
          <p:cNvPicPr>
            <a:picLocks noChangeAspect="1"/>
          </p:cNvPicPr>
          <p:nvPr/>
        </p:nvPicPr>
        <p:blipFill>
          <a:blip r:embed="rId3">
            <a:alphaModFix amt="76000"/>
            <a:extLst/>
          </a:blip>
          <a:srcRect l="2731" t="0" r="2740" b="0"/>
          <a:stretch>
            <a:fillRect/>
          </a:stretch>
        </p:blipFill>
        <p:spPr>
          <a:xfrm>
            <a:off x="609600" y="1743450"/>
            <a:ext cx="354625" cy="354625"/>
          </a:xfrm>
          <a:prstGeom prst="rect">
            <a:avLst/>
          </a:prstGeom>
          <a:ln w="12700">
            <a:miter lim="400000"/>
          </a:ln>
        </p:spPr>
      </p:pic>
      <p:sp>
        <p:nvSpPr>
          <p:cNvPr id="213" name="Shape 168"/>
          <p:cNvSpPr txBox="1"/>
          <p:nvPr/>
        </p:nvSpPr>
        <p:spPr>
          <a:xfrm>
            <a:off x="990600" y="3239053"/>
            <a:ext cx="3861288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>
              <a:defRPr b="1" sz="24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1pPr>
          </a:lstStyle>
          <a:p>
            <a:pPr/>
            <a:r>
              <a:t>montevideo@rladies.org</a:t>
            </a:r>
          </a:p>
        </p:txBody>
      </p:sp>
      <p:pic>
        <p:nvPicPr>
          <p:cNvPr id="214" name="Shape 169" descr="Shape 169"/>
          <p:cNvPicPr>
            <a:picLocks noChangeAspect="1"/>
          </p:cNvPicPr>
          <p:nvPr/>
        </p:nvPicPr>
        <p:blipFill>
          <a:blip r:embed="rId4">
            <a:alphaModFix amt="35000"/>
            <a:extLst/>
          </a:blip>
          <a:srcRect l="5468" t="0" r="5468" b="0"/>
          <a:stretch>
            <a:fillRect/>
          </a:stretch>
        </p:blipFill>
        <p:spPr>
          <a:xfrm>
            <a:off x="609599" y="3338379"/>
            <a:ext cx="354625" cy="3546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Shape 163" descr="Shape 163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09600" y="2219850"/>
            <a:ext cx="409501" cy="409501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Rectangle 19"/>
          <p:cNvSpPr txBox="1"/>
          <p:nvPr/>
        </p:nvSpPr>
        <p:spPr>
          <a:xfrm>
            <a:off x="1060821" y="2746774"/>
            <a:ext cx="1967172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z="2400">
                <a:solidFill>
                  <a:srgbClr val="999999"/>
                </a:solidFill>
                <a:latin typeface="Karla"/>
                <a:ea typeface="Karla"/>
                <a:cs typeface="Karla"/>
                <a:sym typeface="Karla"/>
              </a:defRPr>
            </a:lvl1pPr>
          </a:lstStyle>
          <a:p>
            <a:pPr/>
            <a:r>
              <a:t>RLadiesMVD</a:t>
            </a:r>
          </a:p>
        </p:txBody>
      </p:sp>
      <p:pic>
        <p:nvPicPr>
          <p:cNvPr id="217" name="Picture 2" descr="Picture 2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22448" y="2849578"/>
            <a:ext cx="328927" cy="323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178"/>
          <p:cNvSpPr txBox="1"/>
          <p:nvPr>
            <p:ph type="title"/>
          </p:nvPr>
        </p:nvSpPr>
        <p:spPr>
          <a:xfrm>
            <a:off x="902550" y="1259549"/>
            <a:ext cx="7327050" cy="1159801"/>
          </a:xfrm>
          <a:prstGeom prst="rect">
            <a:avLst/>
          </a:prstGeom>
        </p:spPr>
        <p:txBody>
          <a:bodyPr/>
          <a:lstStyle/>
          <a:p>
            <a:pPr/>
            <a:r>
              <a:t>¿Qué Podemos Hacer con R?</a:t>
            </a:r>
          </a:p>
        </p:txBody>
      </p:sp>
      <p:sp>
        <p:nvSpPr>
          <p:cNvPr id="220" name="Shape 179"/>
          <p:cNvSpPr txBox="1"/>
          <p:nvPr>
            <p:ph type="body" sz="quarter" idx="1"/>
          </p:nvPr>
        </p:nvSpPr>
        <p:spPr>
          <a:xfrm>
            <a:off x="902550" y="1863150"/>
            <a:ext cx="7632001" cy="784801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666666"/>
                </a:solidFill>
              </a:defRPr>
            </a:lvl1pPr>
          </a:lstStyle>
          <a:p>
            <a:pPr/>
            <a:r>
              <a:t>La imaginación es el único límite.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184"/>
          <p:cNvSpPr txBox="1"/>
          <p:nvPr>
            <p:ph type="title"/>
          </p:nvPr>
        </p:nvSpPr>
        <p:spPr>
          <a:xfrm>
            <a:off x="692025" y="285750"/>
            <a:ext cx="5137201" cy="857400"/>
          </a:xfrm>
          <a:prstGeom prst="rect">
            <a:avLst/>
          </a:prstGeom>
        </p:spPr>
        <p:txBody>
          <a:bodyPr/>
          <a:lstStyle/>
          <a:p>
            <a:pPr defTabSz="768095">
              <a:defRPr sz="2184">
                <a:solidFill>
                  <a:srgbClr val="666666"/>
                </a:solidFill>
              </a:defRPr>
            </a:pPr>
            <a:r>
              <a:t>Algunas de las cosas que</a:t>
            </a:r>
          </a:p>
          <a:p>
            <a:pPr defTabSz="768095">
              <a:defRPr sz="2184">
                <a:solidFill>
                  <a:srgbClr val="88398A"/>
                </a:solidFill>
              </a:defRPr>
            </a:pPr>
            <a:r>
              <a:t>se pueden hacer con R</a:t>
            </a:r>
          </a:p>
        </p:txBody>
      </p:sp>
      <p:sp>
        <p:nvSpPr>
          <p:cNvPr id="225" name="Shape 185"/>
          <p:cNvSpPr txBox="1"/>
          <p:nvPr>
            <p:ph type="body" idx="1"/>
          </p:nvPr>
        </p:nvSpPr>
        <p:spPr>
          <a:xfrm>
            <a:off x="692024" y="1200150"/>
            <a:ext cx="7994775" cy="3458475"/>
          </a:xfrm>
          <a:prstGeom prst="rect">
            <a:avLst/>
          </a:prstGeom>
        </p:spPr>
        <p:txBody>
          <a:bodyPr/>
          <a:lstStyle/>
          <a:p>
            <a:pPr marL="457200" indent="-228600">
              <a:spcBef>
                <a:spcPts val="600"/>
              </a:spcBef>
              <a:defRPr sz="2500">
                <a:solidFill>
                  <a:srgbClr val="666666"/>
                </a:solidFill>
              </a:defRPr>
            </a:pPr>
            <a:r>
              <a:t>Análisis de datos (matemática y estadística básicas, distribución de probabilidades, big data, machine learning, procesamiento de señales, simulaciones, modelado y testeo estadístico)</a:t>
            </a:r>
          </a:p>
          <a:p>
            <a:pPr marL="457200" indent="-228600">
              <a:spcBef>
                <a:spcPts val="600"/>
              </a:spcBef>
              <a:defRPr sz="2500">
                <a:solidFill>
                  <a:srgbClr val="666666"/>
                </a:solidFill>
              </a:defRPr>
            </a:pPr>
            <a:r>
              <a:t>Gráficos y visualizaciones (estáticos, dinámicos, interactivos)</a:t>
            </a:r>
          </a:p>
          <a:p>
            <a:pPr marL="457200" indent="-228600">
              <a:spcBef>
                <a:spcPts val="600"/>
              </a:spcBef>
              <a:defRPr sz="2500">
                <a:solidFill>
                  <a:srgbClr val="666666"/>
                </a:solidFill>
              </a:defRPr>
            </a:pPr>
            <a:r>
              <a:t>Generación automática de reportes</a:t>
            </a:r>
          </a:p>
          <a:p>
            <a:pPr marL="457200" indent="-228600">
              <a:spcBef>
                <a:spcPts val="600"/>
              </a:spcBef>
              <a:defRPr sz="2500">
                <a:solidFill>
                  <a:srgbClr val="666666"/>
                </a:solidFill>
              </a:defRPr>
            </a:pPr>
            <a:r>
              <a:t>Otras aplicaciones y extensiones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25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Ahora nuestras invitadas nos van a contar un poco más de las cosas que ellas hacen en R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 marL="457200" indent="-228600">
              <a:spcBef>
                <a:spcPts val="600"/>
              </a:spcBef>
              <a:defRPr sz="2500">
                <a:solidFill>
                  <a:srgbClr val="666666"/>
                </a:solidFill>
              </a:defRPr>
            </a:lvl1pPr>
          </a:lstStyle>
          <a:p>
            <a:pPr/>
            <a:r>
              <a:t>Ahora nuestras invitadas nos van a contar un poco más de las cosas que ellas hacen en 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De qué vamos a hablar hoy"/>
          <p:cNvSpPr txBox="1"/>
          <p:nvPr>
            <p:ph type="title"/>
          </p:nvPr>
        </p:nvSpPr>
        <p:spPr>
          <a:xfrm>
            <a:off x="877150" y="541325"/>
            <a:ext cx="4579315" cy="784799"/>
          </a:xfrm>
          <a:prstGeom prst="rect">
            <a:avLst/>
          </a:prstGeom>
        </p:spPr>
        <p:txBody>
          <a:bodyPr/>
          <a:lstStyle>
            <a:lvl1pPr defTabSz="676655">
              <a:defRPr sz="2664"/>
            </a:lvl1pPr>
          </a:lstStyle>
          <a:p>
            <a:pPr/>
            <a:r>
              <a:t>De qué vamos a hablar hoy</a:t>
            </a:r>
          </a:p>
        </p:txBody>
      </p:sp>
      <p:sp>
        <p:nvSpPr>
          <p:cNvPr id="146" name="1. Qué es R-Ladies y por qué existe?…"/>
          <p:cNvSpPr txBox="1"/>
          <p:nvPr>
            <p:ph type="body" idx="1"/>
          </p:nvPr>
        </p:nvSpPr>
        <p:spPr>
          <a:xfrm>
            <a:off x="756000" y="1417650"/>
            <a:ext cx="7809205" cy="3195121"/>
          </a:xfrm>
          <a:prstGeom prst="rect">
            <a:avLst/>
          </a:prstGeom>
        </p:spPr>
        <p:txBody>
          <a:bodyPr/>
          <a:lstStyle/>
          <a:p>
            <a:pPr/>
            <a:r>
              <a:t>1. Qué es R-Ladies y por qué existe?</a:t>
            </a:r>
          </a:p>
          <a:p>
            <a:pPr/>
            <a:r>
              <a:t>2. Presentación de R-Ladies Montevideo</a:t>
            </a:r>
          </a:p>
          <a:p>
            <a:pPr/>
            <a:r>
              <a:t>3. Modelando en Ecología: aplicaciones usando R </a:t>
            </a:r>
            <a:r>
              <a:rPr sz="1300"/>
              <a:t>(Carolina Crisci)</a:t>
            </a:r>
            <a:endParaRPr sz="1300"/>
          </a:p>
          <a:p>
            <a:pPr/>
            <a:r>
              <a:t>4. Análisis de muestras complejas en R </a:t>
            </a:r>
            <a:r>
              <a:rPr sz="1300"/>
              <a:t>(Eugenia Riaño)</a:t>
            </a:r>
            <a:endParaRPr sz="1300"/>
          </a:p>
          <a:p>
            <a:pPr/>
            <a:r>
              <a:t>5. Modelos espaciales en el contexto de diseño de experimentos </a:t>
            </a:r>
            <a:r>
              <a:rPr sz="1300"/>
              <a:t>(Ale Borges y Natalia Berberian)</a:t>
            </a:r>
            <a:endParaRPr sz="1300"/>
          </a:p>
          <a:p>
            <a:pPr/>
            <a:r>
              <a:t>6. Networking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78"/>
          <p:cNvSpPr txBox="1"/>
          <p:nvPr>
            <p:ph type="title"/>
          </p:nvPr>
        </p:nvSpPr>
        <p:spPr>
          <a:xfrm>
            <a:off x="902550" y="1259549"/>
            <a:ext cx="6762921" cy="784801"/>
          </a:xfrm>
          <a:prstGeom prst="rect">
            <a:avLst/>
          </a:prstGeom>
        </p:spPr>
        <p:txBody>
          <a:bodyPr/>
          <a:lstStyle/>
          <a:p>
            <a:pPr/>
            <a:r>
              <a:t>¿Qué es R-Ladies?</a:t>
            </a:r>
          </a:p>
        </p:txBody>
      </p:sp>
      <p:sp>
        <p:nvSpPr>
          <p:cNvPr id="149" name="Shape 179"/>
          <p:cNvSpPr txBox="1"/>
          <p:nvPr>
            <p:ph type="body" idx="1"/>
          </p:nvPr>
        </p:nvSpPr>
        <p:spPr>
          <a:xfrm>
            <a:off x="755999" y="2065049"/>
            <a:ext cx="7632002" cy="2532391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666666"/>
                </a:solidFill>
              </a:defRPr>
            </a:lvl1pPr>
          </a:lstStyle>
          <a:p>
            <a:pPr/>
            <a:r>
              <a:t>Es una organización internacional que promueve la diversidad de género en la comunidad de R a través de reuniones presenciales, virtuales y mentorías en un espacio amigable y seguro.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Estructura de R-Ladies"/>
          <p:cNvSpPr txBox="1"/>
          <p:nvPr>
            <p:ph type="title"/>
          </p:nvPr>
        </p:nvSpPr>
        <p:spPr>
          <a:xfrm>
            <a:off x="902550" y="668325"/>
            <a:ext cx="4638300" cy="1159799"/>
          </a:xfrm>
          <a:prstGeom prst="rect">
            <a:avLst/>
          </a:prstGeom>
        </p:spPr>
        <p:txBody>
          <a:bodyPr/>
          <a:lstStyle>
            <a:lvl1pPr defTabSz="804672">
              <a:defRPr sz="3168"/>
            </a:lvl1pPr>
          </a:lstStyle>
          <a:p>
            <a:pPr/>
            <a:r>
              <a:t>Estructura de R-Ladies</a:t>
            </a:r>
          </a:p>
        </p:txBody>
      </p:sp>
      <p:pic>
        <p:nvPicPr>
          <p:cNvPr id="152" name="structure.png" descr="structur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5812" y="1708483"/>
            <a:ext cx="5252376" cy="33969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92"/>
          <p:cNvSpPr txBox="1"/>
          <p:nvPr/>
        </p:nvSpPr>
        <p:spPr>
          <a:xfrm>
            <a:off x="4876800" y="590550"/>
            <a:ext cx="4038600" cy="3535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/>
          <a:p>
            <a:pPr>
              <a:lnSpc>
                <a:spcPct val="200000"/>
              </a:lnSpc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pPr>
            <a:r>
              <a:t>  Fundadora pionera: </a:t>
            </a:r>
          </a:p>
          <a:p>
            <a:pPr algn="ctr">
              <a:lnSpc>
                <a:spcPct val="200000"/>
              </a:lnSpc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pPr>
            <a:r>
              <a:t>Gabriela de Queiroz</a:t>
            </a:r>
          </a:p>
          <a:p>
            <a:pPr marL="457200" indent="-228600">
              <a:lnSpc>
                <a:spcPct val="200000"/>
              </a:lnSpc>
              <a:buClr>
                <a:srgbClr val="666666"/>
              </a:buClr>
              <a:buSzPct val="100000"/>
              <a:buFont typeface="Helvetic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pPr>
            <a:r>
              <a:t>San Francisco</a:t>
            </a:r>
          </a:p>
          <a:p>
            <a:pPr marL="457200" indent="-228600">
              <a:lnSpc>
                <a:spcPct val="200000"/>
              </a:lnSpc>
              <a:buClr>
                <a:srgbClr val="666666"/>
              </a:buClr>
              <a:buSzPct val="100000"/>
              <a:buFont typeface="Helvetic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pPr>
            <a:r>
              <a:t>¡Muchas gracias, Gabriela!</a:t>
            </a:r>
          </a:p>
          <a:p>
            <a:pPr marL="457200" indent="-228600">
              <a:lnSpc>
                <a:spcPct val="200000"/>
              </a:lnSpc>
              <a:buClr>
                <a:srgbClr val="666666"/>
              </a:buClr>
              <a:buSzPct val="100000"/>
              <a:buFont typeface="Helvetic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pPr>
            <a:r>
              <a:t>Primera reunión: 31/10/2012</a:t>
            </a:r>
          </a:p>
          <a:p>
            <a:pPr marL="457200" indent="-228600">
              <a:lnSpc>
                <a:spcPct val="200000"/>
              </a:lnSpc>
              <a:buClr>
                <a:srgbClr val="666666"/>
              </a:buClr>
              <a:buSzPct val="100000"/>
              <a:buFont typeface="Helvetica"/>
              <a:buChar char="▸"/>
              <a:defRPr sz="2000">
                <a:solidFill>
                  <a:srgbClr val="666666"/>
                </a:solidFill>
                <a:latin typeface="Karla"/>
                <a:ea typeface="Karla"/>
                <a:cs typeface="Karla"/>
                <a:sym typeface="Karla"/>
              </a:defRPr>
            </a:pPr>
            <a:r>
              <a:t>Asistentes: 16 ladies</a:t>
            </a:r>
          </a:p>
        </p:txBody>
      </p:sp>
      <p:pic>
        <p:nvPicPr>
          <p:cNvPr id="155" name="Shape 93" descr="Shape 9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126" y="0"/>
            <a:ext cx="4495801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84"/>
          <p:cNvSpPr txBox="1"/>
          <p:nvPr>
            <p:ph type="title"/>
          </p:nvPr>
        </p:nvSpPr>
        <p:spPr>
          <a:xfrm>
            <a:off x="692024" y="209550"/>
            <a:ext cx="7232775" cy="857400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88398A"/>
                </a:solidFill>
              </a:defRPr>
            </a:pPr>
            <a:r>
              <a:t>R-Ladies </a:t>
            </a:r>
            <a:r>
              <a:rPr>
                <a:solidFill>
                  <a:srgbClr val="666666"/>
                </a:solidFill>
              </a:rPr>
              <a:t>Global</a:t>
            </a:r>
          </a:p>
        </p:txBody>
      </p:sp>
      <p:grpSp>
        <p:nvGrpSpPr>
          <p:cNvPr id="160" name="Shape 149"/>
          <p:cNvGrpSpPr/>
          <p:nvPr/>
        </p:nvGrpSpPr>
        <p:grpSpPr>
          <a:xfrm>
            <a:off x="3139823" y="1200149"/>
            <a:ext cx="2971801" cy="2895601"/>
            <a:chOff x="0" y="0"/>
            <a:chExt cx="2971800" cy="2895600"/>
          </a:xfrm>
        </p:grpSpPr>
        <p:sp>
          <p:nvSpPr>
            <p:cNvPr id="158" name="Oval"/>
            <p:cNvSpPr/>
            <p:nvPr/>
          </p:nvSpPr>
          <p:spPr>
            <a:xfrm>
              <a:off x="0" y="-1"/>
              <a:ext cx="2971800" cy="2895601"/>
            </a:xfrm>
            <a:prstGeom prst="ellipse">
              <a:avLst/>
            </a:prstGeom>
            <a:solidFill>
              <a:srgbClr val="FFFFFF"/>
            </a:solidFill>
            <a:ln w="76200" cap="flat">
              <a:solidFill>
                <a:srgbClr val="D3D3D3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2000">
                  <a:solidFill>
                    <a:srgbClr val="88398A"/>
                  </a:solidFill>
                  <a:latin typeface="Titillium Web"/>
                  <a:ea typeface="Titillium Web"/>
                  <a:cs typeface="Titillium Web"/>
                  <a:sym typeface="Titillium Web"/>
                </a:defRPr>
              </a:pPr>
            </a:p>
          </p:txBody>
        </p:sp>
        <p:sp>
          <p:nvSpPr>
            <p:cNvPr id="159" name="45+…"/>
            <p:cNvSpPr txBox="1"/>
            <p:nvPr/>
          </p:nvSpPr>
          <p:spPr>
            <a:xfrm>
              <a:off x="435209" y="1051575"/>
              <a:ext cx="2101382" cy="792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/>
            <a:p>
              <a:pPr algn="ctr">
                <a:defRPr b="1" sz="2000">
                  <a:solidFill>
                    <a:srgbClr val="88398A"/>
                  </a:solidFill>
                  <a:latin typeface="Titillium Web"/>
                  <a:ea typeface="Titillium Web"/>
                  <a:cs typeface="Titillium Web"/>
                  <a:sym typeface="Titillium Web"/>
                </a:defRPr>
              </a:pPr>
              <a:r>
                <a:t>45+ </a:t>
              </a:r>
            </a:p>
            <a:p>
              <a:pPr algn="ctr">
                <a:defRPr b="1" sz="2000">
                  <a:solidFill>
                    <a:srgbClr val="88398A"/>
                  </a:solidFill>
                  <a:latin typeface="Titillium Web"/>
                  <a:ea typeface="Titillium Web"/>
                  <a:cs typeface="Titillium Web"/>
                  <a:sym typeface="Titillium Web"/>
                </a:defRPr>
              </a:pPr>
              <a:r>
                <a:t>Ciudades</a:t>
              </a:r>
            </a:p>
          </p:txBody>
        </p:sp>
      </p:grpSp>
      <p:grpSp>
        <p:nvGrpSpPr>
          <p:cNvPr id="163" name="Shape 150"/>
          <p:cNvGrpSpPr/>
          <p:nvPr/>
        </p:nvGrpSpPr>
        <p:grpSpPr>
          <a:xfrm>
            <a:off x="609600" y="1200149"/>
            <a:ext cx="2971800" cy="2895601"/>
            <a:chOff x="0" y="0"/>
            <a:chExt cx="2971800" cy="2895600"/>
          </a:xfrm>
        </p:grpSpPr>
        <p:sp>
          <p:nvSpPr>
            <p:cNvPr id="161" name="Oval"/>
            <p:cNvSpPr/>
            <p:nvPr/>
          </p:nvSpPr>
          <p:spPr>
            <a:xfrm>
              <a:off x="0" y="-1"/>
              <a:ext cx="2971800" cy="2895601"/>
            </a:xfrm>
            <a:prstGeom prst="ellipse">
              <a:avLst/>
            </a:prstGeom>
            <a:solidFill>
              <a:srgbClr val="88398A"/>
            </a:solidFill>
            <a:ln w="762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2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defRPr>
              </a:pPr>
            </a:p>
          </p:txBody>
        </p:sp>
        <p:sp>
          <p:nvSpPr>
            <p:cNvPr id="162" name="20+…"/>
            <p:cNvSpPr txBox="1"/>
            <p:nvPr/>
          </p:nvSpPr>
          <p:spPr>
            <a:xfrm>
              <a:off x="435209" y="1051575"/>
              <a:ext cx="2101382" cy="792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/>
            <a:p>
              <a:pPr algn="ctr">
                <a:defRPr b="1" sz="2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defRPr>
              </a:pPr>
              <a:r>
                <a:t>20+ </a:t>
              </a:r>
            </a:p>
            <a:p>
              <a:pPr algn="ctr">
                <a:defRPr b="1" sz="2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defRPr>
              </a:pPr>
              <a:r>
                <a:t>Países</a:t>
              </a:r>
            </a:p>
          </p:txBody>
        </p:sp>
      </p:grpSp>
      <p:grpSp>
        <p:nvGrpSpPr>
          <p:cNvPr id="166" name="Shape 151"/>
          <p:cNvGrpSpPr/>
          <p:nvPr/>
        </p:nvGrpSpPr>
        <p:grpSpPr>
          <a:xfrm>
            <a:off x="5791200" y="1200149"/>
            <a:ext cx="2971800" cy="2895601"/>
            <a:chOff x="0" y="0"/>
            <a:chExt cx="2971800" cy="2895600"/>
          </a:xfrm>
        </p:grpSpPr>
        <p:sp>
          <p:nvSpPr>
            <p:cNvPr id="164" name="Oval"/>
            <p:cNvSpPr/>
            <p:nvPr/>
          </p:nvSpPr>
          <p:spPr>
            <a:xfrm>
              <a:off x="0" y="-1"/>
              <a:ext cx="2971800" cy="2895601"/>
            </a:xfrm>
            <a:prstGeom prst="ellipse">
              <a:avLst/>
            </a:prstGeom>
            <a:solidFill>
              <a:srgbClr val="88398A"/>
            </a:solidFill>
            <a:ln w="7620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b="1" sz="2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defRPr>
              </a:pPr>
            </a:p>
          </p:txBody>
        </p:sp>
        <p:sp>
          <p:nvSpPr>
            <p:cNvPr id="165" name="6000+ Integrantes"/>
            <p:cNvSpPr txBox="1"/>
            <p:nvPr/>
          </p:nvSpPr>
          <p:spPr>
            <a:xfrm>
              <a:off x="435209" y="1051575"/>
              <a:ext cx="2101382" cy="792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91424" tIns="91424" rIns="91424" bIns="91424" numCol="1" anchor="ctr">
              <a:spAutoFit/>
            </a:bodyPr>
            <a:lstStyle>
              <a:lvl1pPr algn="ctr">
                <a:defRPr b="1" sz="2000">
                  <a:solidFill>
                    <a:srgbClr val="FFFFFF"/>
                  </a:solidFill>
                  <a:latin typeface="Titillium Web"/>
                  <a:ea typeface="Titillium Web"/>
                  <a:cs typeface="Titillium Web"/>
                  <a:sym typeface="Titillium Web"/>
                </a:defRPr>
              </a:lvl1pPr>
            </a:lstStyle>
            <a:p>
              <a:pPr/>
              <a:r>
                <a:t>6000+ Integrantes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icture 9" descr="Picture 9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71600" y="893070"/>
            <a:ext cx="6553200" cy="3931920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hape 184"/>
          <p:cNvSpPr txBox="1"/>
          <p:nvPr>
            <p:ph type="title"/>
          </p:nvPr>
        </p:nvSpPr>
        <p:spPr>
          <a:xfrm>
            <a:off x="692024" y="209550"/>
            <a:ext cx="7232775" cy="857400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88398A"/>
                </a:solidFill>
              </a:defRPr>
            </a:pPr>
            <a:r>
              <a:t>R-Ladies </a:t>
            </a:r>
            <a:r>
              <a:rPr>
                <a:solidFill>
                  <a:srgbClr val="666666"/>
                </a:solidFill>
              </a:rPr>
              <a:t>Global</a:t>
            </a:r>
          </a:p>
        </p:txBody>
      </p:sp>
      <p:sp>
        <p:nvSpPr>
          <p:cNvPr id="170" name="TextBox 3"/>
          <p:cNvSpPr txBox="1"/>
          <p:nvPr/>
        </p:nvSpPr>
        <p:spPr>
          <a:xfrm>
            <a:off x="5562600" y="4658400"/>
            <a:ext cx="2133600" cy="2888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rgbClr val="666666"/>
                </a:solidFill>
              </a:defRPr>
            </a:lvl1pPr>
          </a:lstStyle>
          <a:p>
            <a:pPr/>
            <a:r>
              <a:t>dv.uy/rladies-growth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or Qué R-Ladies"/>
          <p:cNvSpPr txBox="1"/>
          <p:nvPr>
            <p:ph type="title"/>
          </p:nvPr>
        </p:nvSpPr>
        <p:spPr>
          <a:xfrm>
            <a:off x="784678" y="795325"/>
            <a:ext cx="5226072" cy="1159799"/>
          </a:xfrm>
          <a:prstGeom prst="rect">
            <a:avLst/>
          </a:prstGeom>
        </p:spPr>
        <p:txBody>
          <a:bodyPr/>
          <a:lstStyle/>
          <a:p>
            <a:pPr/>
            <a:r>
              <a:t>Por Qué R-Ladies</a:t>
            </a:r>
          </a:p>
        </p:txBody>
      </p:sp>
      <p:sp>
        <p:nvSpPr>
          <p:cNvPr id="173" name="Las mujeres están subrepresentadas en cada rol en la comunidad R:…"/>
          <p:cNvSpPr txBox="1"/>
          <p:nvPr/>
        </p:nvSpPr>
        <p:spPr>
          <a:xfrm>
            <a:off x="851334" y="1682615"/>
            <a:ext cx="7707493" cy="3006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240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Las mujeres están subrepresentadas en cada rol en la comunidad R:</a:t>
            </a:r>
          </a:p>
          <a:p>
            <a:pPr marL="457200" indent="-457200" defTabSz="457200">
              <a:tabLst>
                <a:tab pos="139700" algn="l"/>
                <a:tab pos="457200" algn="l"/>
              </a:tabLst>
              <a:defRPr sz="1600">
                <a:solidFill>
                  <a:srgbClr val="24292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1. </a:t>
            </a:r>
            <a:r>
              <a:rPr sz="1800"/>
              <a:t>desarrollo de paquetes</a:t>
            </a:r>
          </a:p>
          <a:p>
            <a:pPr marL="457200" indent="-457200" defTabSz="457200">
              <a:tabLst>
                <a:tab pos="139700" algn="l"/>
                <a:tab pos="457200" algn="l"/>
              </a:tabLst>
              <a:defRPr sz="1600">
                <a:solidFill>
                  <a:srgbClr val="24292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2. </a:t>
            </a:r>
            <a:r>
              <a:rPr sz="1800"/>
              <a:t>conferencistas invitadas</a:t>
            </a:r>
            <a:endParaRPr sz="1800"/>
          </a:p>
          <a:p>
            <a:pPr marL="457200" indent="-457200" defTabSz="457200">
              <a:tabLst>
                <a:tab pos="139700" algn="l"/>
                <a:tab pos="457200" algn="l"/>
              </a:tabLst>
              <a:defRPr sz="1600">
                <a:solidFill>
                  <a:srgbClr val="24292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800"/>
              <a:t>  3. integrantes de comités </a:t>
            </a:r>
            <a:endParaRPr sz="1800"/>
          </a:p>
          <a:p>
            <a:pPr marL="457200" indent="-457200" defTabSz="457200">
              <a:tabLst>
                <a:tab pos="139700" algn="l"/>
                <a:tab pos="457200" algn="l"/>
              </a:tabLst>
              <a:defRPr sz="1600">
                <a:solidFill>
                  <a:srgbClr val="24292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800"/>
              <a:t>  4. moderadoras </a:t>
            </a:r>
            <a:endParaRPr sz="1800"/>
          </a:p>
          <a:p>
            <a:pPr marL="457200" indent="-457200" defTabSz="457200">
              <a:tabLst>
                <a:tab pos="139700" algn="l"/>
                <a:tab pos="457200" algn="l"/>
              </a:tabLst>
              <a:defRPr sz="1600">
                <a:solidFill>
                  <a:srgbClr val="24292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800"/>
              <a:t>  5. panelistas invitadas</a:t>
            </a:r>
            <a:endParaRPr sz="1800"/>
          </a:p>
          <a:p>
            <a:pPr marL="457200" indent="-457200" defTabSz="457200">
              <a:tabLst>
                <a:tab pos="139700" algn="l"/>
                <a:tab pos="457200" algn="l"/>
              </a:tabLst>
              <a:defRPr sz="1600">
                <a:solidFill>
                  <a:srgbClr val="24292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800"/>
              <a:t>  6. tutoriales </a:t>
            </a:r>
            <a:endParaRPr sz="1800"/>
          </a:p>
          <a:p>
            <a:pPr marL="457200" indent="-457200" defTabSz="457200">
              <a:tabLst>
                <a:tab pos="139700" algn="l"/>
                <a:tab pos="457200" algn="l"/>
              </a:tabLst>
              <a:defRPr sz="1600">
                <a:solidFill>
                  <a:srgbClr val="24292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1800"/>
              <a:t>  7. posiciones de liderazgo en general</a:t>
            </a:r>
            <a:endParaRPr sz="1800"/>
          </a:p>
          <a:p>
            <a:pPr marL="457200" indent="-457200" defTabSz="457200">
              <a:tabLst>
                <a:tab pos="139700" algn="l"/>
                <a:tab pos="457200" algn="l"/>
              </a:tabLst>
              <a:defRPr sz="1600">
                <a:solidFill>
                  <a:srgbClr val="24292E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	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or Qué R-Ladies?"/>
          <p:cNvSpPr txBox="1"/>
          <p:nvPr>
            <p:ph type="title"/>
          </p:nvPr>
        </p:nvSpPr>
        <p:spPr>
          <a:xfrm>
            <a:off x="902550" y="1214425"/>
            <a:ext cx="4967359" cy="684839"/>
          </a:xfrm>
          <a:prstGeom prst="rect">
            <a:avLst/>
          </a:prstGeom>
        </p:spPr>
        <p:txBody>
          <a:bodyPr/>
          <a:lstStyle/>
          <a:p>
            <a:pPr>
              <a:defRPr sz="3200">
                <a:solidFill>
                  <a:srgbClr val="666666"/>
                </a:solidFill>
                <a:latin typeface="+mj-lt"/>
                <a:ea typeface="+mj-ea"/>
                <a:cs typeface="+mj-cs"/>
                <a:sym typeface="Arial"/>
              </a:defRPr>
            </a:pPr>
            <a:r>
              <a:t>Por Qué </a:t>
            </a:r>
            <a:r>
              <a:rPr>
                <a:solidFill>
                  <a:srgbClr val="88398A"/>
                </a:solidFill>
              </a:rPr>
              <a:t>R-Ladies?</a:t>
            </a:r>
          </a:p>
        </p:txBody>
      </p:sp>
      <p:sp>
        <p:nvSpPr>
          <p:cNvPr id="176" name="1. Sólo el 13.6-19.8% de los paquetes de R son mantenidos por mujeres…"/>
          <p:cNvSpPr txBox="1"/>
          <p:nvPr>
            <p:ph type="body" idx="1"/>
          </p:nvPr>
        </p:nvSpPr>
        <p:spPr>
          <a:xfrm>
            <a:off x="860390" y="1947149"/>
            <a:ext cx="7423220" cy="2744402"/>
          </a:xfrm>
          <a:prstGeom prst="rect">
            <a:avLst/>
          </a:prstGeom>
        </p:spPr>
        <p:txBody>
          <a:bodyPr/>
          <a:lstStyle/>
          <a:p>
            <a:pPr defTabSz="804672">
              <a:buClr>
                <a:srgbClr val="562457"/>
              </a:buClr>
              <a:buFont typeface="Helvetica Neue"/>
              <a:defRPr i="1" sz="2112">
                <a:solidFill>
                  <a:srgbClr val="999999"/>
                </a:solidFill>
              </a:defRPr>
            </a:pPr>
            <a:r>
              <a:t>1. Sólo el 13.6-19.8% de los paquetes de R son mantenidos por mujeres</a:t>
            </a:r>
          </a:p>
          <a:p>
            <a:pPr defTabSz="804672">
              <a:buClr>
                <a:srgbClr val="562457"/>
              </a:buClr>
              <a:buFont typeface="Helvetica Neue"/>
              <a:defRPr i="1" sz="2112">
                <a:solidFill>
                  <a:srgbClr val="999999"/>
                </a:solidFill>
              </a:defRPr>
            </a:pPr>
          </a:p>
          <a:p>
            <a:pPr defTabSz="804672">
              <a:buClr>
                <a:srgbClr val="562457"/>
              </a:buClr>
              <a:buFont typeface="Helvetica Neue"/>
              <a:defRPr i="1" sz="2640">
                <a:solidFill>
                  <a:srgbClr val="999999"/>
                </a:solidFill>
              </a:defRPr>
            </a:pPr>
            <a:r>
              <a:rPr sz="2112"/>
              <a:t>2.  De los miembros ordinarios de R-Foundation, sólo 13.5% son mujeres </a:t>
            </a:r>
            <a:endParaRPr sz="2112"/>
          </a:p>
          <a:p>
            <a:pPr defTabSz="804672">
              <a:buClr>
                <a:srgbClr val="562457"/>
              </a:buClr>
              <a:buFont typeface="Helvetica Neue"/>
              <a:defRPr i="1" sz="2640">
                <a:solidFill>
                  <a:srgbClr val="999999"/>
                </a:solidFill>
              </a:defRPr>
            </a:pPr>
            <a:endParaRPr sz="2112"/>
          </a:p>
          <a:p>
            <a:pPr defTabSz="804672">
              <a:buClr>
                <a:srgbClr val="562457"/>
              </a:buClr>
              <a:buFont typeface="Helvetica Neue"/>
              <a:defRPr i="1" sz="2640">
                <a:solidFill>
                  <a:srgbClr val="999999"/>
                </a:solidFill>
              </a:defRPr>
            </a:pPr>
            <a:r>
              <a:rPr sz="2112"/>
              <a:t>3. Solamente un miembro del R board es mujer</a:t>
            </a:r>
            <a:endParaRPr sz="2112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R-Ladies Template">
  <a:themeElements>
    <a:clrScheme name="R-Ladies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R-Ladies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R-Ladies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R-Ladies Template">
  <a:themeElements>
    <a:clrScheme name="R-Ladies 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R-Ladies Templat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R-Ladies 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